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5" r:id="rId4"/>
    <p:sldId id="307" r:id="rId5"/>
    <p:sldId id="258" r:id="rId6"/>
    <p:sldId id="260" r:id="rId7"/>
    <p:sldId id="261" r:id="rId8"/>
    <p:sldId id="262" r:id="rId9"/>
    <p:sldId id="263" r:id="rId10"/>
    <p:sldId id="271" r:id="rId11"/>
    <p:sldId id="272" r:id="rId12"/>
    <p:sldId id="273" r:id="rId13"/>
    <p:sldId id="277" r:id="rId14"/>
    <p:sldId id="274" r:id="rId15"/>
    <p:sldId id="275" r:id="rId16"/>
    <p:sldId id="278" r:id="rId17"/>
    <p:sldId id="279" r:id="rId18"/>
    <p:sldId id="300" r:id="rId19"/>
    <p:sldId id="301" r:id="rId20"/>
    <p:sldId id="276" r:id="rId21"/>
    <p:sldId id="299" r:id="rId22"/>
    <p:sldId id="302" r:id="rId23"/>
    <p:sldId id="288" r:id="rId24"/>
    <p:sldId id="289" r:id="rId25"/>
    <p:sldId id="304" r:id="rId26"/>
    <p:sldId id="280" r:id="rId27"/>
    <p:sldId id="283" r:id="rId28"/>
    <p:sldId id="287" r:id="rId29"/>
    <p:sldId id="281" r:id="rId30"/>
    <p:sldId id="286" r:id="rId31"/>
    <p:sldId id="284" r:id="rId32"/>
    <p:sldId id="291" r:id="rId33"/>
    <p:sldId id="292" r:id="rId34"/>
    <p:sldId id="293" r:id="rId35"/>
    <p:sldId id="295" r:id="rId36"/>
    <p:sldId id="294" r:id="rId37"/>
    <p:sldId id="306" r:id="rId38"/>
    <p:sldId id="290" r:id="rId39"/>
    <p:sldId id="308" r:id="rId40"/>
    <p:sldId id="296" r:id="rId41"/>
    <p:sldId id="297" r:id="rId42"/>
    <p:sldId id="298" r:id="rId43"/>
    <p:sldId id="30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1"/>
    <p:restoredTop sz="94598"/>
  </p:normalViewPr>
  <p:slideViewPr>
    <p:cSldViewPr snapToGrid="0" snapToObjects="1">
      <p:cViewPr varScale="1">
        <p:scale>
          <a:sx n="120" d="100"/>
          <a:sy n="120" d="100"/>
        </p:scale>
        <p:origin x="216" y="2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A1197-D79B-B548-ACA6-6350AEEB1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30F8B1-9DE4-ED48-B11D-4BDA12308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7CAE-81F9-9642-AC0E-5A5CEF38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3FF7-2AAE-8E4E-A1CD-CD52E325B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32B67-D15F-664A-95E5-0D267E1E6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479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69D4B-06AA-314B-B249-64F833FA0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017BA4-302A-CF4D-862A-7BB5B1167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D0D38-2613-E84E-A205-E029FB3D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3CA06-230A-7047-9248-8F7A0C64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94F6D-94A0-BA47-8532-906E1D01B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45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90913-12C3-2B42-B4BB-1CB581960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AAA3C-4DC6-A64D-B962-C6E12B76C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8BD06D-8314-754C-A7B8-EB71C0EA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FE4B0-A9B9-AD41-8DF1-DD4EEED69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D8E63-CA6B-B54A-B8AB-DC3F5F9B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EB36-AB62-7C4C-8865-F7DB0D43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5C4C7-2F00-A04B-8AD0-10F819AAC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7E9A7-8B00-4942-88E0-BF471D55E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96EC8-B9BF-924D-BF3A-8D2278C7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9FDD7-1949-BF48-8CE7-3A5D7E9A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58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62AC-343A-414E-87D6-B78C970B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A8F7B-AB7F-164A-B34C-4EFBF6A9F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83680-ACBE-544C-A312-25F96EBDD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BAF56-9FA0-6749-B62B-12853FBAA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E60D8-7136-7F41-89F7-964AF24A5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80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5DF4-DC4D-6040-958B-241103E5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463B9-DCAB-324B-AA93-5CA44771F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2B220-3D62-5B48-8E82-91E05B4C0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6A2F9-A8F2-6E45-84E9-89249490F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07652-049A-EA49-B3EF-9C16E456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0F7B9-9F90-D143-9CBB-3F0A3BFE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8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50A0-9131-D449-8D35-05505D17F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C4CD7-9FE0-8640-BB8D-D31DE412FE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5B257-7B87-4643-A797-FA4C51DF8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34EF8-D74D-4143-B74A-6FE7AD9B6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54F25D-DEA1-EE47-9D96-887BC7ED4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D21420-1096-A443-94C1-D79BEB0C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B8CD2-752D-DB4B-835B-C2FF4626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59EDE-831B-8345-8FE9-41D27410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4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7D75-BB63-1543-99BA-D121D13A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48A2C-3992-C44E-9F8A-C0AD3951D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A9D81-70D8-914E-8118-04EC10BE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33B0E-4E1D-4C49-BD5F-70A2F991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67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FE028-124D-F14A-A281-20AFD22FE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B28771-FD99-A843-B673-DB169731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7AC7-386A-1341-8FC5-0F08F74D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25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9D5F-9D12-CA41-B79F-4DDFE4A9E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F9FF6-1C74-2E49-8425-C3EFC40EF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45799-F5FA-E040-A3F1-BE806B485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DD36E-FF1B-2444-A372-1721DE3F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244B6F-BF7C-0A4E-A0F2-B91D84F2D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6D59C7-BB0B-A343-B827-FCB8A089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6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0B5E-2690-9249-B5D1-1AF28178B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5FE10F-47D1-A145-A5F0-0295E1871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8CBD1-FC49-8745-ADDF-530A1626A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F631B-D1B3-0F4D-BF42-8FAA0A8C1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B7B3B-D8E4-3745-9B8B-B292DE04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EBA70-71AC-B44A-9B96-487D94083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7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BCEBC-649F-3940-A504-29262D19B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86523-821B-7545-A479-2951A31DA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D213D-DE38-8B41-B9AE-D7E6525B62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08D00-E643-0842-8E0B-3FC1023410FC}" type="datetimeFigureOut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F25BB-FDF9-314F-8361-608E974ED9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20999-3AFE-4249-ABBA-1E2A2CBA9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55135-35A1-A34E-9C11-49B15575F1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13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ggplot2/index.html" TargetMode="External"/><Relationship Id="rId2" Type="http://schemas.openxmlformats.org/officeDocument/2006/relationships/hyperlink" Target="https://cran.r-project.org/web/packages/lattice/index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DBC7-D06E-304A-879C-6CCE180FFF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Plotting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4B9EB-9778-FB47-BB05-CD72BCA6B9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 ggplot2</a:t>
            </a:r>
          </a:p>
        </p:txBody>
      </p:sp>
    </p:spTree>
    <p:extLst>
      <p:ext uri="{BB962C8B-B14F-4D97-AF65-F5344CB8AC3E}">
        <p14:creationId xmlns:p14="http://schemas.microsoft.com/office/powerpoint/2010/main" val="214847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4BB-FFD0-0541-8C72-305B0149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44818-8049-B74B-A537-3216D8D05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 primary function -&gt; looks for the data</a:t>
            </a:r>
          </a:p>
          <a:p>
            <a:pPr lvl="1"/>
            <a:r>
              <a:rPr lang="en-US" dirty="0"/>
              <a:t>Add geometric objects ”</a:t>
            </a:r>
            <a:r>
              <a:rPr lang="en-US" dirty="0" err="1"/>
              <a:t>geom</a:t>
            </a:r>
            <a:r>
              <a:rPr lang="en-US" dirty="0"/>
              <a:t>” after</a:t>
            </a:r>
          </a:p>
          <a:p>
            <a:r>
              <a:rPr lang="en-US" dirty="0" err="1"/>
              <a:t>qplot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”quick plot”</a:t>
            </a:r>
          </a:p>
          <a:p>
            <a:pPr lvl="1"/>
            <a:r>
              <a:rPr lang="en-US" dirty="0"/>
              <a:t>calls </a:t>
            </a:r>
            <a:r>
              <a:rPr lang="en-US" dirty="0" err="1"/>
              <a:t>ggplot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Equivalent to “plot()” in Base package</a:t>
            </a:r>
          </a:p>
          <a:p>
            <a:r>
              <a:rPr lang="en-US" dirty="0"/>
              <a:t>Data needs to be organized in a </a:t>
            </a:r>
            <a:r>
              <a:rPr lang="en-US" dirty="0" err="1"/>
              <a:t>dataframe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B8BB1-EFB7-FC4C-BE47-0F02F05E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9281" y="881063"/>
            <a:ext cx="18288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3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4BB-FFD0-0541-8C72-305B0149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qplot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E49D6-7E8E-EA4A-80B2-FC014D7A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76082"/>
            <a:ext cx="5018590" cy="16068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EC9D68-B6AF-BE40-BD76-0B63C096B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949" y="828245"/>
            <a:ext cx="5034023" cy="53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9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4BB-FFD0-0541-8C72-305B0149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ggplot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25186-7433-D34A-A4FB-4FB51CB75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8" y="2582359"/>
            <a:ext cx="5517292" cy="1549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36E99D-7FB8-E04A-8CB1-025C9BA6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92" y="849010"/>
            <a:ext cx="4762500" cy="5016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315F0D-59A7-3640-913B-B27FDE5A6B9C}"/>
              </a:ext>
            </a:extLst>
          </p:cNvPr>
          <p:cNvSpPr txBox="1"/>
          <p:nvPr/>
        </p:nvSpPr>
        <p:spPr>
          <a:xfrm>
            <a:off x="6591619" y="5933896"/>
            <a:ext cx="4660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Plot is empty because you have not </a:t>
            </a:r>
          </a:p>
          <a:p>
            <a:pPr algn="ctr"/>
            <a:r>
              <a:rPr lang="en-US" sz="2400" dirty="0"/>
              <a:t>defined the geometric object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A67377-074D-A544-9EEF-D98425B0867D}"/>
              </a:ext>
            </a:extLst>
          </p:cNvPr>
          <p:cNvGrpSpPr/>
          <p:nvPr/>
        </p:nvGrpSpPr>
        <p:grpSpPr>
          <a:xfrm>
            <a:off x="1617176" y="4016415"/>
            <a:ext cx="3072380" cy="1469081"/>
            <a:chOff x="1617176" y="4016415"/>
            <a:chExt cx="3072380" cy="14690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5506F5-2BC9-3E40-B29E-E73B7E17681E}"/>
                </a:ext>
              </a:extLst>
            </p:cNvPr>
            <p:cNvSpPr txBox="1"/>
            <p:nvPr/>
          </p:nvSpPr>
          <p:spPr>
            <a:xfrm>
              <a:off x="1617176" y="5023831"/>
              <a:ext cx="30723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Define aesthetics “</a:t>
              </a:r>
              <a:r>
                <a:rPr lang="en-US" sz="2400" dirty="0" err="1"/>
                <a:t>aes</a:t>
              </a:r>
              <a:r>
                <a:rPr lang="en-US" sz="2400" dirty="0"/>
                <a:t>”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3E5FC79-FDB3-7B46-A19F-C986A33285FF}"/>
                </a:ext>
              </a:extLst>
            </p:cNvPr>
            <p:cNvCxnSpPr/>
            <p:nvPr/>
          </p:nvCxnSpPr>
          <p:spPr>
            <a:xfrm flipV="1">
              <a:off x="3044142" y="4016415"/>
              <a:ext cx="208344" cy="100741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627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Aesthetics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7F3C-E15D-614D-B712-F36B9F5E9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950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than just how a plot looks, can be used convey data</a:t>
            </a:r>
          </a:p>
          <a:p>
            <a:r>
              <a:rPr lang="en-US" dirty="0"/>
              <a:t>placed within ”</a:t>
            </a:r>
            <a:r>
              <a:rPr lang="en-US" dirty="0" err="1"/>
              <a:t>aes</a:t>
            </a:r>
            <a:r>
              <a:rPr lang="en-US" dirty="0"/>
              <a:t>()”</a:t>
            </a:r>
          </a:p>
          <a:p>
            <a:pPr lvl="1"/>
            <a:r>
              <a:rPr lang="en-US" dirty="0"/>
              <a:t>Can be defined in </a:t>
            </a:r>
            <a:r>
              <a:rPr lang="en-US" dirty="0" err="1"/>
              <a:t>ggplot</a:t>
            </a:r>
            <a:r>
              <a:rPr lang="en-US" dirty="0"/>
              <a:t>() or the </a:t>
            </a:r>
            <a:r>
              <a:rPr lang="en-US" dirty="0" err="1"/>
              <a:t>geom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Common aesthetics (there are others)</a:t>
            </a:r>
          </a:p>
          <a:p>
            <a:pPr lvl="1"/>
            <a:r>
              <a:rPr lang="en-US" dirty="0"/>
              <a:t>X</a:t>
            </a:r>
          </a:p>
          <a:p>
            <a:pPr lvl="1"/>
            <a:r>
              <a:rPr lang="en-US" dirty="0"/>
              <a:t>Y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dirty="0"/>
              <a:t>color</a:t>
            </a:r>
          </a:p>
          <a:p>
            <a:pPr lvl="1"/>
            <a:r>
              <a:rPr lang="en-US" dirty="0"/>
              <a:t>fill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shape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C6D9EF-8281-AE42-836F-F1404185B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3409950"/>
            <a:ext cx="406400" cy="38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B5233A-8F50-D044-9A6F-E66E5C03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045" y="3526471"/>
            <a:ext cx="4813300" cy="292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DF887C-E984-3A46-955A-471AC0D82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045" y="3126582"/>
            <a:ext cx="4787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5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4BB-FFD0-0541-8C72-305B0149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objects ”</a:t>
            </a:r>
            <a:r>
              <a:rPr lang="en-US" dirty="0" err="1"/>
              <a:t>geom</a:t>
            </a:r>
            <a:r>
              <a:rPr lang="en-US" dirty="0"/>
              <a:t>"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FDC97-18E0-184E-A4D9-DBF357A6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37" y="4520074"/>
            <a:ext cx="5521164" cy="2101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F29621-C1E1-1241-8E42-4AF8C1A0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23" y="1956147"/>
            <a:ext cx="6467146" cy="1385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1780CD-9315-1845-9EDB-A9B051DFD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369" y="1490964"/>
            <a:ext cx="4762500" cy="50165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576917A-41C7-9149-B6EF-9CF09B98C41E}"/>
              </a:ext>
            </a:extLst>
          </p:cNvPr>
          <p:cNvGrpSpPr/>
          <p:nvPr/>
        </p:nvGrpSpPr>
        <p:grpSpPr>
          <a:xfrm>
            <a:off x="1331088" y="3204837"/>
            <a:ext cx="4885120" cy="888451"/>
            <a:chOff x="1331088" y="3204837"/>
            <a:chExt cx="4885120" cy="8884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136A7-4BE4-4D4A-9BBE-BA0AFA87DB5C}"/>
                </a:ext>
              </a:extLst>
            </p:cNvPr>
            <p:cNvSpPr txBox="1"/>
            <p:nvPr/>
          </p:nvSpPr>
          <p:spPr>
            <a:xfrm>
              <a:off x="1331088" y="3631623"/>
              <a:ext cx="48851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Add geometric object “</a:t>
              </a:r>
              <a:r>
                <a:rPr lang="en-US" sz="2400" dirty="0" err="1"/>
                <a:t>geom_point</a:t>
              </a:r>
              <a:r>
                <a:rPr lang="en-US" sz="2400" dirty="0"/>
                <a:t>()”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88C1145-C2D2-B245-AD4C-80AC1A407C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06453" y="3204837"/>
              <a:ext cx="966084" cy="4797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807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4BB-FFD0-0541-8C72-305B0149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objects “</a:t>
            </a:r>
            <a:r>
              <a:rPr lang="en-US" dirty="0" err="1"/>
              <a:t>geoms</a:t>
            </a:r>
            <a:r>
              <a:rPr lang="en-US" dirty="0"/>
              <a:t>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B2986-1E27-EE4C-888C-DD3C8C48A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18" y="1400537"/>
            <a:ext cx="2553953" cy="527226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0009CE-3647-0B4C-A166-E462C3B00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4677" y="2523281"/>
            <a:ext cx="7222603" cy="3865944"/>
          </a:xfrm>
        </p:spPr>
        <p:txBody>
          <a:bodyPr>
            <a:normAutofit/>
          </a:bodyPr>
          <a:lstStyle/>
          <a:p>
            <a:r>
              <a:rPr lang="en-US" dirty="0"/>
              <a:t>~33 geometric objects</a:t>
            </a:r>
          </a:p>
          <a:p>
            <a:r>
              <a:rPr lang="en-US" dirty="0"/>
              <a:t>Format: “</a:t>
            </a:r>
            <a:r>
              <a:rPr lang="en-US" dirty="0" err="1"/>
              <a:t>geom_XXXXX</a:t>
            </a:r>
            <a:r>
              <a:rPr lang="en-US" dirty="0"/>
              <a:t>()”</a:t>
            </a:r>
          </a:p>
          <a:p>
            <a:pPr lvl="1"/>
            <a:r>
              <a:rPr lang="en-US" dirty="0"/>
              <a:t>e.g. “</a:t>
            </a:r>
            <a:r>
              <a:rPr lang="en-US" dirty="0" err="1"/>
              <a:t>geom_boxplot</a:t>
            </a:r>
            <a:r>
              <a:rPr lang="en-US" dirty="0"/>
              <a:t>()”</a:t>
            </a:r>
          </a:p>
          <a:p>
            <a:r>
              <a:rPr lang="en-US" dirty="0"/>
              <a:t>These can be combined “layered” in one graph to create new visualizations</a:t>
            </a:r>
          </a:p>
          <a:p>
            <a:r>
              <a:rPr lang="en-US" dirty="0"/>
              <a:t>Each has it’s own parameters</a:t>
            </a:r>
          </a:p>
        </p:txBody>
      </p:sp>
    </p:spTree>
    <p:extLst>
      <p:ext uri="{BB962C8B-B14F-4D97-AF65-F5344CB8AC3E}">
        <p14:creationId xmlns:p14="http://schemas.microsoft.com/office/powerpoint/2010/main" val="333020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aesthetics to convey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9103C3-7891-4C41-95AD-68E67975F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0" y="3515214"/>
            <a:ext cx="6258575" cy="672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96D9D4-A7EE-CC45-890D-47BA712E2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915" y="1343447"/>
            <a:ext cx="4762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2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aesthetics to convey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3F12B-921F-D64F-979F-E8999149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690" y="1244841"/>
            <a:ext cx="4762500" cy="501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E148C-E7C9-8D43-8536-FE372C4E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8" y="3400135"/>
            <a:ext cx="6050666" cy="70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52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60" y="1690688"/>
            <a:ext cx="4820206" cy="4982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1" y="3618775"/>
            <a:ext cx="6325499" cy="66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1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make this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7" y="1795191"/>
            <a:ext cx="4788805" cy="49504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1" y="3697151"/>
            <a:ext cx="5974806" cy="6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187E-2A5B-A842-8F4C-60D09DF9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7E7C9-0953-3241-99FD-90DE535FB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835"/>
            <a:ext cx="10515600" cy="52946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Base plotting system</a:t>
            </a:r>
          </a:p>
          <a:p>
            <a:pPr lvl="1"/>
            <a:r>
              <a:rPr lang="en-US" dirty="0"/>
              <a:t>Default plotting system, comes installed with R</a:t>
            </a:r>
          </a:p>
          <a:p>
            <a:pPr lvl="1"/>
            <a:r>
              <a:rPr lang="en-US" dirty="0"/>
              <a:t>Two step process</a:t>
            </a:r>
          </a:p>
          <a:p>
            <a:pPr lvl="2"/>
            <a:r>
              <a:rPr lang="en-US" dirty="0"/>
              <a:t>Make plot</a:t>
            </a:r>
          </a:p>
          <a:p>
            <a:pPr lvl="2"/>
            <a:r>
              <a:rPr lang="en-US" dirty="0"/>
              <a:t>Add annotations </a:t>
            </a:r>
          </a:p>
          <a:p>
            <a:r>
              <a:rPr lang="en-US" dirty="0"/>
              <a:t>Lattice</a:t>
            </a:r>
          </a:p>
          <a:p>
            <a:pPr lvl="1"/>
            <a:r>
              <a:rPr lang="en-US" dirty="0"/>
              <a:t>Lattice package (</a:t>
            </a:r>
            <a:r>
              <a:rPr lang="en-US" dirty="0">
                <a:hlinkClick r:id="rId2"/>
              </a:rPr>
              <a:t>https://cran.r-project.org/web/packages/lattice/index.html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Plotting and annotations done as single function</a:t>
            </a:r>
          </a:p>
          <a:p>
            <a:pPr lvl="1"/>
            <a:r>
              <a:rPr lang="en-US" dirty="0"/>
              <a:t>Powerful for multivariate data</a:t>
            </a:r>
          </a:p>
          <a:p>
            <a:r>
              <a:rPr lang="en-US" dirty="0"/>
              <a:t>ggplot2</a:t>
            </a:r>
          </a:p>
          <a:p>
            <a:pPr lvl="1"/>
            <a:r>
              <a:rPr lang="en-US" dirty="0"/>
              <a:t>ggplot2 package (</a:t>
            </a:r>
            <a:r>
              <a:rPr lang="en-US" dirty="0">
                <a:hlinkClick r:id="rId3"/>
              </a:rPr>
              <a:t>https://cran.r-project.org/web/packages/ggplot2/index.html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Based on “The Grammar of Graphics”</a:t>
            </a:r>
          </a:p>
          <a:p>
            <a:pPr lvl="1"/>
            <a:r>
              <a:rPr lang="en-US" dirty="0"/>
              <a:t>More elegant graphing than either Base or Lattice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79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4BB-FFD0-0541-8C72-305B0149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geometric 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FCF3E7-4553-8E4B-9BCE-FD1415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5695"/>
            <a:ext cx="5656319" cy="2026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EA905-74C4-D041-9DE6-30B9C2D1E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420792"/>
            <a:ext cx="4762500" cy="50165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5184F3C-0E91-934D-BA6E-4E7C6E6CCB79}"/>
              </a:ext>
            </a:extLst>
          </p:cNvPr>
          <p:cNvGrpSpPr/>
          <p:nvPr/>
        </p:nvGrpSpPr>
        <p:grpSpPr>
          <a:xfrm>
            <a:off x="838200" y="1420792"/>
            <a:ext cx="10515600" cy="5016500"/>
            <a:chOff x="838200" y="1420792"/>
            <a:chExt cx="10515600" cy="5016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285718-95DC-1E42-BA05-B3000F726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1300" y="1420792"/>
              <a:ext cx="4762500" cy="5016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7EF0322-3D0B-DC44-86BD-106E3CFB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3929042"/>
              <a:ext cx="5492377" cy="112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412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geometric objects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412" y="1554501"/>
            <a:ext cx="4771388" cy="4932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9072"/>
            <a:ext cx="5506937" cy="10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35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2" y="3311305"/>
            <a:ext cx="5808703" cy="1007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make this graph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157" y="1462169"/>
            <a:ext cx="5108643" cy="528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9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B7A7-9E0C-574F-8406-EACB3DEF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2618D-EB60-7147-8507-224AB441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43" y="1818141"/>
            <a:ext cx="3683000" cy="71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366FB1-5117-F840-B990-7D391BE61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56795"/>
            <a:ext cx="3850592" cy="4055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2605A-F397-D34A-9F38-FEB84B78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115" y="2656795"/>
            <a:ext cx="3850594" cy="4055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1C3029-3555-714D-B5E4-77624AD9C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716" y="1830841"/>
            <a:ext cx="3670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344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B7A7-9E0C-574F-8406-EACB3DEF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facet_grid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BB89F-ED0A-1B4D-8584-6621016F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34" y="2515324"/>
            <a:ext cx="4813097" cy="1138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F028D-1D3D-844A-8AEC-9ADF4810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191" y="1252198"/>
            <a:ext cx="4762500" cy="501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4" y="4647521"/>
            <a:ext cx="6311157" cy="48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8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4649822"/>
          </a:xfrm>
        </p:spPr>
        <p:txBody>
          <a:bodyPr/>
          <a:lstStyle/>
          <a:p>
            <a:r>
              <a:rPr lang="en-US"/>
              <a:t>I need a break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Changing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7F3C-E15D-614D-B712-F36B9F5E9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69061" cy="4351338"/>
          </a:xfrm>
        </p:spPr>
        <p:txBody>
          <a:bodyPr/>
          <a:lstStyle/>
          <a:p>
            <a:r>
              <a:rPr lang="en-US" dirty="0"/>
              <a:t>theme()</a:t>
            </a:r>
          </a:p>
          <a:p>
            <a:pPr lvl="1"/>
            <a:r>
              <a:rPr lang="en-US" dirty="0"/>
              <a:t>use to tweak visual aspects of graph other than data</a:t>
            </a:r>
          </a:p>
          <a:p>
            <a:r>
              <a:rPr lang="en-US" dirty="0"/>
              <a:t>Other standard themes available</a:t>
            </a:r>
          </a:p>
          <a:p>
            <a:pPr lvl="1"/>
            <a:r>
              <a:rPr lang="en-US" dirty="0"/>
              <a:t>e.g. “</a:t>
            </a:r>
            <a:r>
              <a:rPr lang="en-US" dirty="0" err="1"/>
              <a:t>theme_bw</a:t>
            </a:r>
            <a:r>
              <a:rPr lang="en-US" dirty="0"/>
              <a:t>()”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AABED-396E-AD49-A391-A3120AF29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14" y="1493044"/>
            <a:ext cx="4762500" cy="501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A8D37D-FD84-D248-97BF-382469B82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706" y="4966640"/>
            <a:ext cx="36576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49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themes: each defines some aspect of the graph that can be modified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7F3C-E15D-614D-B712-F36B9F5E9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theme(line, </a:t>
            </a:r>
            <a:r>
              <a:rPr lang="en-US" dirty="0" err="1"/>
              <a:t>rect</a:t>
            </a:r>
            <a:r>
              <a:rPr lang="en-US" dirty="0"/>
              <a:t>, text, title, </a:t>
            </a:r>
            <a:r>
              <a:rPr lang="en-US" dirty="0" err="1"/>
              <a:t>aspect.ratio</a:t>
            </a:r>
            <a:r>
              <a:rPr lang="en-US" dirty="0"/>
              <a:t>, </a:t>
            </a:r>
            <a:r>
              <a:rPr lang="en-US" dirty="0" err="1"/>
              <a:t>axis.title</a:t>
            </a:r>
            <a:r>
              <a:rPr lang="en-US" dirty="0"/>
              <a:t>, </a:t>
            </a:r>
            <a:r>
              <a:rPr lang="en-US" dirty="0" err="1"/>
              <a:t>axis.title.x</a:t>
            </a:r>
            <a:r>
              <a:rPr lang="en-US" dirty="0"/>
              <a:t>, </a:t>
            </a:r>
            <a:r>
              <a:rPr lang="en-US" dirty="0" err="1"/>
              <a:t>axis.title.x.top</a:t>
            </a:r>
            <a:r>
              <a:rPr lang="en-US" dirty="0"/>
              <a:t>, </a:t>
            </a:r>
            <a:r>
              <a:rPr lang="en-US" dirty="0" err="1"/>
              <a:t>axis.title.x.bottom</a:t>
            </a:r>
            <a:r>
              <a:rPr lang="en-US" dirty="0"/>
              <a:t>, </a:t>
            </a:r>
            <a:r>
              <a:rPr lang="en-US" dirty="0" err="1"/>
              <a:t>axis.title.y</a:t>
            </a:r>
            <a:r>
              <a:rPr lang="en-US" dirty="0"/>
              <a:t>, </a:t>
            </a:r>
            <a:r>
              <a:rPr lang="en-US" dirty="0" err="1"/>
              <a:t>axis.title.y.left</a:t>
            </a:r>
            <a:r>
              <a:rPr lang="en-US" dirty="0"/>
              <a:t>, </a:t>
            </a:r>
            <a:r>
              <a:rPr lang="en-US" dirty="0" err="1"/>
              <a:t>axis.title.y.right</a:t>
            </a:r>
            <a:r>
              <a:rPr lang="en-US" dirty="0"/>
              <a:t>, </a:t>
            </a:r>
            <a:r>
              <a:rPr lang="en-US" dirty="0" err="1"/>
              <a:t>axis.text</a:t>
            </a:r>
            <a:r>
              <a:rPr lang="en-US" dirty="0"/>
              <a:t>, </a:t>
            </a:r>
            <a:r>
              <a:rPr lang="en-US" dirty="0" err="1"/>
              <a:t>axis.text.x</a:t>
            </a:r>
            <a:r>
              <a:rPr lang="en-US" dirty="0"/>
              <a:t>, </a:t>
            </a:r>
            <a:r>
              <a:rPr lang="en-US" dirty="0" err="1"/>
              <a:t>axis.text.x.top</a:t>
            </a:r>
            <a:r>
              <a:rPr lang="en-US" dirty="0"/>
              <a:t>, </a:t>
            </a:r>
            <a:r>
              <a:rPr lang="en-US" dirty="0" err="1"/>
              <a:t>axis.text.x.bottom</a:t>
            </a:r>
            <a:r>
              <a:rPr lang="en-US" dirty="0"/>
              <a:t>, </a:t>
            </a:r>
            <a:r>
              <a:rPr lang="en-US" dirty="0" err="1"/>
              <a:t>axis.text.y</a:t>
            </a:r>
            <a:r>
              <a:rPr lang="en-US" dirty="0"/>
              <a:t>, </a:t>
            </a:r>
            <a:r>
              <a:rPr lang="en-US" dirty="0" err="1"/>
              <a:t>axis.text.y.left</a:t>
            </a:r>
            <a:r>
              <a:rPr lang="en-US" dirty="0"/>
              <a:t>, </a:t>
            </a:r>
            <a:r>
              <a:rPr lang="en-US" dirty="0" err="1"/>
              <a:t>axis.text.y.right</a:t>
            </a:r>
            <a:r>
              <a:rPr lang="en-US" dirty="0"/>
              <a:t>, </a:t>
            </a:r>
            <a:r>
              <a:rPr lang="en-US" dirty="0" err="1"/>
              <a:t>axis.ticks</a:t>
            </a:r>
            <a:r>
              <a:rPr lang="en-US" dirty="0"/>
              <a:t>, </a:t>
            </a:r>
            <a:r>
              <a:rPr lang="en-US" dirty="0" err="1"/>
              <a:t>axis.ticks.x</a:t>
            </a:r>
            <a:r>
              <a:rPr lang="en-US" dirty="0"/>
              <a:t>, </a:t>
            </a:r>
            <a:r>
              <a:rPr lang="en-US" dirty="0" err="1"/>
              <a:t>axis.ticks.x.top</a:t>
            </a:r>
            <a:r>
              <a:rPr lang="en-US" dirty="0"/>
              <a:t>, </a:t>
            </a:r>
            <a:r>
              <a:rPr lang="en-US" dirty="0" err="1"/>
              <a:t>axis.ticks.x.bottom</a:t>
            </a:r>
            <a:r>
              <a:rPr lang="en-US" dirty="0"/>
              <a:t>, </a:t>
            </a:r>
            <a:r>
              <a:rPr lang="en-US" dirty="0" err="1"/>
              <a:t>axis.ticks.y</a:t>
            </a:r>
            <a:r>
              <a:rPr lang="en-US" dirty="0"/>
              <a:t>, </a:t>
            </a:r>
            <a:r>
              <a:rPr lang="en-US" dirty="0" err="1"/>
              <a:t>axis.ticks.y.left</a:t>
            </a:r>
            <a:r>
              <a:rPr lang="en-US" dirty="0"/>
              <a:t>, </a:t>
            </a:r>
            <a:r>
              <a:rPr lang="en-US" dirty="0" err="1"/>
              <a:t>axis.ticks.y.right</a:t>
            </a:r>
            <a:r>
              <a:rPr lang="en-US" dirty="0"/>
              <a:t>, </a:t>
            </a:r>
            <a:r>
              <a:rPr lang="en-US" dirty="0" err="1"/>
              <a:t>axis.ticks.length</a:t>
            </a:r>
            <a:r>
              <a:rPr lang="en-US" dirty="0"/>
              <a:t>, </a:t>
            </a:r>
            <a:r>
              <a:rPr lang="en-US" dirty="0" err="1"/>
              <a:t>axis.line</a:t>
            </a:r>
            <a:r>
              <a:rPr lang="en-US" dirty="0"/>
              <a:t>, </a:t>
            </a:r>
            <a:r>
              <a:rPr lang="en-US" dirty="0" err="1"/>
              <a:t>axis.line.x</a:t>
            </a:r>
            <a:r>
              <a:rPr lang="en-US" dirty="0"/>
              <a:t>, </a:t>
            </a:r>
            <a:r>
              <a:rPr lang="en-US" dirty="0" err="1"/>
              <a:t>axis.line.x.top</a:t>
            </a:r>
            <a:r>
              <a:rPr lang="en-US" dirty="0"/>
              <a:t>, </a:t>
            </a:r>
            <a:r>
              <a:rPr lang="en-US" dirty="0" err="1"/>
              <a:t>axis.line.x.bottom</a:t>
            </a:r>
            <a:r>
              <a:rPr lang="en-US" dirty="0"/>
              <a:t>, </a:t>
            </a:r>
            <a:r>
              <a:rPr lang="en-US" dirty="0" err="1"/>
              <a:t>axis.line.y</a:t>
            </a:r>
            <a:r>
              <a:rPr lang="en-US" dirty="0"/>
              <a:t>, </a:t>
            </a:r>
            <a:r>
              <a:rPr lang="en-US" dirty="0" err="1"/>
              <a:t>axis.line.y.left</a:t>
            </a:r>
            <a:r>
              <a:rPr lang="en-US" dirty="0"/>
              <a:t>, </a:t>
            </a:r>
            <a:r>
              <a:rPr lang="en-US" dirty="0" err="1"/>
              <a:t>axis.line.y.right</a:t>
            </a:r>
            <a:r>
              <a:rPr lang="en-US" dirty="0"/>
              <a:t>, </a:t>
            </a:r>
            <a:r>
              <a:rPr lang="en-US" dirty="0" err="1"/>
              <a:t>legend.background</a:t>
            </a:r>
            <a:r>
              <a:rPr lang="en-US" dirty="0"/>
              <a:t>, </a:t>
            </a:r>
            <a:r>
              <a:rPr lang="en-US" dirty="0" err="1"/>
              <a:t>legend.margin</a:t>
            </a:r>
            <a:r>
              <a:rPr lang="en-US" dirty="0"/>
              <a:t>, </a:t>
            </a:r>
            <a:r>
              <a:rPr lang="en-US" dirty="0" err="1"/>
              <a:t>legend.spacing</a:t>
            </a:r>
            <a:r>
              <a:rPr lang="en-US" dirty="0"/>
              <a:t>, </a:t>
            </a:r>
            <a:r>
              <a:rPr lang="en-US" dirty="0" err="1"/>
              <a:t>legend.spacing.x</a:t>
            </a:r>
            <a:r>
              <a:rPr lang="en-US" dirty="0"/>
              <a:t>, </a:t>
            </a:r>
            <a:r>
              <a:rPr lang="en-US" dirty="0" err="1"/>
              <a:t>legend.spacing.y</a:t>
            </a:r>
            <a:r>
              <a:rPr lang="en-US" dirty="0"/>
              <a:t>, </a:t>
            </a:r>
            <a:r>
              <a:rPr lang="en-US" dirty="0" err="1"/>
              <a:t>legend.key</a:t>
            </a:r>
            <a:r>
              <a:rPr lang="en-US" dirty="0"/>
              <a:t>, </a:t>
            </a:r>
            <a:r>
              <a:rPr lang="en-US" dirty="0" err="1"/>
              <a:t>legend.key.size</a:t>
            </a:r>
            <a:r>
              <a:rPr lang="en-US" dirty="0"/>
              <a:t>, </a:t>
            </a:r>
            <a:r>
              <a:rPr lang="en-US" dirty="0" err="1"/>
              <a:t>legend.key.height</a:t>
            </a:r>
            <a:r>
              <a:rPr lang="en-US" dirty="0"/>
              <a:t>, </a:t>
            </a:r>
            <a:r>
              <a:rPr lang="en-US" dirty="0" err="1"/>
              <a:t>legend.key.width</a:t>
            </a:r>
            <a:r>
              <a:rPr lang="en-US" dirty="0"/>
              <a:t>, </a:t>
            </a:r>
            <a:r>
              <a:rPr lang="en-US" dirty="0" err="1"/>
              <a:t>legend.text</a:t>
            </a:r>
            <a:r>
              <a:rPr lang="en-US" dirty="0"/>
              <a:t>, </a:t>
            </a:r>
            <a:r>
              <a:rPr lang="en-US" dirty="0" err="1"/>
              <a:t>legend.text.align</a:t>
            </a:r>
            <a:r>
              <a:rPr lang="en-US" dirty="0"/>
              <a:t>, </a:t>
            </a:r>
            <a:r>
              <a:rPr lang="en-US" dirty="0" err="1"/>
              <a:t>legend.title</a:t>
            </a:r>
            <a:r>
              <a:rPr lang="en-US" dirty="0"/>
              <a:t>, </a:t>
            </a:r>
            <a:r>
              <a:rPr lang="en-US" dirty="0" err="1"/>
              <a:t>legend.title.align</a:t>
            </a:r>
            <a:r>
              <a:rPr lang="en-US" dirty="0"/>
              <a:t>, </a:t>
            </a:r>
            <a:r>
              <a:rPr lang="en-US" dirty="0" err="1"/>
              <a:t>legend.position</a:t>
            </a:r>
            <a:r>
              <a:rPr lang="en-US" dirty="0"/>
              <a:t>, </a:t>
            </a:r>
            <a:r>
              <a:rPr lang="en-US" dirty="0" err="1"/>
              <a:t>legend.direction</a:t>
            </a:r>
            <a:r>
              <a:rPr lang="en-US" dirty="0"/>
              <a:t>, </a:t>
            </a:r>
            <a:r>
              <a:rPr lang="en-US" dirty="0" err="1"/>
              <a:t>legend.justification</a:t>
            </a:r>
            <a:r>
              <a:rPr lang="en-US" dirty="0"/>
              <a:t>, </a:t>
            </a:r>
            <a:r>
              <a:rPr lang="en-US" dirty="0" err="1"/>
              <a:t>legend.box</a:t>
            </a:r>
            <a:r>
              <a:rPr lang="en-US" dirty="0"/>
              <a:t>, </a:t>
            </a:r>
            <a:r>
              <a:rPr lang="en-US" dirty="0" err="1"/>
              <a:t>legend.box.just</a:t>
            </a:r>
            <a:r>
              <a:rPr lang="en-US" dirty="0"/>
              <a:t>, </a:t>
            </a:r>
            <a:r>
              <a:rPr lang="en-US" dirty="0" err="1"/>
              <a:t>legend.box.margin</a:t>
            </a:r>
            <a:r>
              <a:rPr lang="en-US" dirty="0"/>
              <a:t>, </a:t>
            </a:r>
            <a:r>
              <a:rPr lang="en-US" dirty="0" err="1"/>
              <a:t>legend.box.background</a:t>
            </a:r>
            <a:r>
              <a:rPr lang="en-US" dirty="0"/>
              <a:t>, </a:t>
            </a:r>
            <a:r>
              <a:rPr lang="en-US" dirty="0" err="1"/>
              <a:t>legend.box.spacing</a:t>
            </a:r>
            <a:r>
              <a:rPr lang="en-US" dirty="0"/>
              <a:t>, </a:t>
            </a:r>
            <a:r>
              <a:rPr lang="en-US" dirty="0" err="1"/>
              <a:t>panel.background</a:t>
            </a:r>
            <a:r>
              <a:rPr lang="en-US" dirty="0"/>
              <a:t>, </a:t>
            </a:r>
            <a:r>
              <a:rPr lang="en-US" dirty="0" err="1"/>
              <a:t>panel.border</a:t>
            </a:r>
            <a:r>
              <a:rPr lang="en-US" dirty="0"/>
              <a:t>, </a:t>
            </a:r>
            <a:r>
              <a:rPr lang="en-US" dirty="0" err="1"/>
              <a:t>panel.spacing</a:t>
            </a:r>
            <a:r>
              <a:rPr lang="en-US" dirty="0"/>
              <a:t>, </a:t>
            </a:r>
            <a:r>
              <a:rPr lang="en-US" dirty="0" err="1"/>
              <a:t>panel.spacing.x</a:t>
            </a:r>
            <a:r>
              <a:rPr lang="en-US" dirty="0"/>
              <a:t>, </a:t>
            </a:r>
            <a:r>
              <a:rPr lang="en-US" dirty="0" err="1"/>
              <a:t>panel.spacing.y</a:t>
            </a:r>
            <a:r>
              <a:rPr lang="en-US" dirty="0"/>
              <a:t>, </a:t>
            </a:r>
            <a:r>
              <a:rPr lang="en-US" dirty="0" err="1"/>
              <a:t>panel.grid</a:t>
            </a:r>
            <a:r>
              <a:rPr lang="en-US" dirty="0"/>
              <a:t>, </a:t>
            </a:r>
            <a:r>
              <a:rPr lang="en-US" dirty="0" err="1"/>
              <a:t>panel.grid.major</a:t>
            </a:r>
            <a:r>
              <a:rPr lang="en-US" dirty="0"/>
              <a:t>, </a:t>
            </a:r>
            <a:r>
              <a:rPr lang="en-US" dirty="0" err="1"/>
              <a:t>panel.grid.minor</a:t>
            </a:r>
            <a:r>
              <a:rPr lang="en-US" dirty="0"/>
              <a:t>, </a:t>
            </a:r>
            <a:r>
              <a:rPr lang="en-US" dirty="0" err="1"/>
              <a:t>panel.grid.major.x</a:t>
            </a:r>
            <a:r>
              <a:rPr lang="en-US" dirty="0"/>
              <a:t>, </a:t>
            </a:r>
            <a:r>
              <a:rPr lang="en-US" dirty="0" err="1"/>
              <a:t>panel.grid.major.y</a:t>
            </a:r>
            <a:r>
              <a:rPr lang="en-US" dirty="0"/>
              <a:t>, </a:t>
            </a:r>
            <a:r>
              <a:rPr lang="en-US" dirty="0" err="1"/>
              <a:t>panel.grid.minor.x</a:t>
            </a:r>
            <a:r>
              <a:rPr lang="en-US" dirty="0"/>
              <a:t>, </a:t>
            </a:r>
            <a:r>
              <a:rPr lang="en-US" dirty="0" err="1"/>
              <a:t>panel.grid.minor.y</a:t>
            </a:r>
            <a:r>
              <a:rPr lang="en-US" dirty="0"/>
              <a:t>, </a:t>
            </a:r>
            <a:r>
              <a:rPr lang="en-US" dirty="0" err="1"/>
              <a:t>panel.ontop</a:t>
            </a:r>
            <a:r>
              <a:rPr lang="en-US" dirty="0"/>
              <a:t>, </a:t>
            </a:r>
            <a:r>
              <a:rPr lang="en-US" dirty="0" err="1"/>
              <a:t>plot.background</a:t>
            </a:r>
            <a:r>
              <a:rPr lang="en-US" dirty="0"/>
              <a:t>, </a:t>
            </a:r>
            <a:r>
              <a:rPr lang="en-US" dirty="0" err="1"/>
              <a:t>plot.title</a:t>
            </a:r>
            <a:r>
              <a:rPr lang="en-US" dirty="0"/>
              <a:t>, </a:t>
            </a:r>
            <a:r>
              <a:rPr lang="en-US" dirty="0" err="1"/>
              <a:t>plot.subtitle</a:t>
            </a:r>
            <a:r>
              <a:rPr lang="en-US" dirty="0"/>
              <a:t>, </a:t>
            </a:r>
            <a:r>
              <a:rPr lang="en-US" dirty="0" err="1"/>
              <a:t>plot.caption</a:t>
            </a:r>
            <a:r>
              <a:rPr lang="en-US" dirty="0"/>
              <a:t>, </a:t>
            </a:r>
            <a:r>
              <a:rPr lang="en-US" dirty="0" err="1"/>
              <a:t>plot.tag</a:t>
            </a:r>
            <a:r>
              <a:rPr lang="en-US" dirty="0"/>
              <a:t>, </a:t>
            </a:r>
            <a:r>
              <a:rPr lang="en-US" dirty="0" err="1"/>
              <a:t>plot.tag.position</a:t>
            </a:r>
            <a:r>
              <a:rPr lang="en-US" dirty="0"/>
              <a:t>, </a:t>
            </a:r>
            <a:r>
              <a:rPr lang="en-US" dirty="0" err="1"/>
              <a:t>plot.margin</a:t>
            </a:r>
            <a:r>
              <a:rPr lang="en-US" dirty="0"/>
              <a:t>, </a:t>
            </a:r>
            <a:r>
              <a:rPr lang="en-US" dirty="0" err="1"/>
              <a:t>strip.background</a:t>
            </a:r>
            <a:r>
              <a:rPr lang="en-US" dirty="0"/>
              <a:t>, </a:t>
            </a:r>
            <a:r>
              <a:rPr lang="en-US" dirty="0" err="1"/>
              <a:t>strip.background.x</a:t>
            </a:r>
            <a:r>
              <a:rPr lang="en-US" dirty="0"/>
              <a:t>, </a:t>
            </a:r>
            <a:r>
              <a:rPr lang="en-US" dirty="0" err="1"/>
              <a:t>strip.background.y</a:t>
            </a:r>
            <a:r>
              <a:rPr lang="en-US" dirty="0"/>
              <a:t>, </a:t>
            </a:r>
            <a:r>
              <a:rPr lang="en-US" dirty="0" err="1"/>
              <a:t>strip.placement</a:t>
            </a:r>
            <a:r>
              <a:rPr lang="en-US" dirty="0"/>
              <a:t>, </a:t>
            </a:r>
            <a:r>
              <a:rPr lang="en-US" dirty="0" err="1"/>
              <a:t>strip.text</a:t>
            </a:r>
            <a:r>
              <a:rPr lang="en-US" dirty="0"/>
              <a:t>, </a:t>
            </a:r>
            <a:r>
              <a:rPr lang="en-US" dirty="0" err="1"/>
              <a:t>strip.text.x</a:t>
            </a:r>
            <a:r>
              <a:rPr lang="en-US" dirty="0"/>
              <a:t>, </a:t>
            </a:r>
            <a:r>
              <a:rPr lang="en-US" dirty="0" err="1"/>
              <a:t>strip.text.y</a:t>
            </a:r>
            <a:r>
              <a:rPr lang="en-US" dirty="0"/>
              <a:t>, </a:t>
            </a:r>
            <a:r>
              <a:rPr lang="en-US" dirty="0" err="1"/>
              <a:t>strip.switch.pad.grid</a:t>
            </a:r>
            <a:r>
              <a:rPr lang="en-US" dirty="0"/>
              <a:t>, </a:t>
            </a:r>
            <a:r>
              <a:rPr lang="en-US" dirty="0" err="1"/>
              <a:t>strip.switch.pad.wrap</a:t>
            </a:r>
            <a:r>
              <a:rPr lang="en-US" dirty="0"/>
              <a:t>, ..., complete = FALSE, validate = TRUE) 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67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BD60-F3FF-A843-83E4-41AFE30D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B3419-E05A-9F41-98F1-8D6620A4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089"/>
            <a:ext cx="10515600" cy="53938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ggplot2 themes have “elements” for non-data components</a:t>
            </a:r>
          </a:p>
          <a:p>
            <a:pPr lvl="1"/>
            <a:r>
              <a:rPr lang="en-US" dirty="0" err="1"/>
              <a:t>element_blank</a:t>
            </a:r>
            <a:r>
              <a:rPr lang="en-US" dirty="0"/>
              <a:t>() -&gt; sets it to empty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element_rect</a:t>
            </a:r>
            <a:r>
              <a:rPr lang="en-US" dirty="0"/>
              <a:t>() -&gt; borders and backgrounds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element_line</a:t>
            </a:r>
            <a:r>
              <a:rPr lang="en-US" dirty="0"/>
              <a:t>() -&gt; lines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element_text</a:t>
            </a:r>
            <a:r>
              <a:rPr lang="en-US" dirty="0"/>
              <a:t>() -&gt; text</a:t>
            </a:r>
          </a:p>
          <a:p>
            <a:pPr lvl="1"/>
            <a:endParaRPr lang="en-US" dirty="0"/>
          </a:p>
          <a:p>
            <a:r>
              <a:rPr lang="en-US" dirty="0"/>
              <a:t>For each theme, you can modify using these four elements</a:t>
            </a:r>
          </a:p>
          <a:p>
            <a:pPr lvl="1"/>
            <a:r>
              <a:rPr lang="en-US" dirty="0"/>
              <a:t>theme(</a:t>
            </a:r>
            <a:r>
              <a:rPr lang="en-US" dirty="0" err="1"/>
              <a:t>axis.text</a:t>
            </a:r>
            <a:r>
              <a:rPr lang="en-US" dirty="0"/>
              <a:t>=</a:t>
            </a:r>
            <a:r>
              <a:rPr lang="en-US" dirty="0" err="1"/>
              <a:t>element_text</a:t>
            </a:r>
            <a:r>
              <a:rPr lang="en-US" dirty="0"/>
              <a:t>(color=“blue”))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theme(line=</a:t>
            </a:r>
            <a:r>
              <a:rPr lang="en-US" dirty="0" err="1"/>
              <a:t>element_line</a:t>
            </a:r>
            <a:r>
              <a:rPr lang="en-US" dirty="0"/>
              <a:t>(size=5))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theme(</a:t>
            </a:r>
            <a:r>
              <a:rPr lang="en-US" dirty="0" err="1"/>
              <a:t>axis.text</a:t>
            </a:r>
            <a:r>
              <a:rPr lang="en-US" dirty="0"/>
              <a:t>=</a:t>
            </a:r>
            <a:r>
              <a:rPr lang="en-US" dirty="0" err="1"/>
              <a:t>element_text</a:t>
            </a:r>
            <a:r>
              <a:rPr lang="en-US" dirty="0"/>
              <a:t>(color=“blue”), line=</a:t>
            </a:r>
            <a:r>
              <a:rPr lang="en-US" dirty="0" err="1"/>
              <a:t>element_line</a:t>
            </a:r>
            <a:r>
              <a:rPr lang="en-US" dirty="0"/>
              <a:t>(size=5))</a:t>
            </a:r>
          </a:p>
          <a:p>
            <a:pPr marL="457200" lvl="1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74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A8D51-DE72-9348-9E17-9AFA22DA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139" y="1337439"/>
            <a:ext cx="4762500" cy="501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3B9326-F221-054E-A5CE-3C9FB204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1" y="2472968"/>
            <a:ext cx="6422424" cy="309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some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3070"/>
            <a:ext cx="4172412" cy="3442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11" y="1234659"/>
            <a:ext cx="2678349" cy="2548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43" y="4204510"/>
            <a:ext cx="7556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56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F1D899-FB85-214A-80C0-E1EA0140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1233266"/>
            <a:ext cx="4762500" cy="501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6D6F70-A526-554F-BC41-A0C8BBEC7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9" y="2162375"/>
            <a:ext cx="5897246" cy="303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59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more stuff...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C7F3C-E15D-614D-B712-F36B9F5E9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262"/>
            <a:ext cx="10515600" cy="5278054"/>
          </a:xfrm>
        </p:spPr>
        <p:txBody>
          <a:bodyPr>
            <a:normAutofit/>
          </a:bodyPr>
          <a:lstStyle/>
          <a:p>
            <a:r>
              <a:rPr lang="en-US" dirty="0" err="1"/>
              <a:t>xlab</a:t>
            </a:r>
            <a:r>
              <a:rPr lang="en-US" dirty="0"/>
              <a:t>() &amp; </a:t>
            </a:r>
            <a:r>
              <a:rPr lang="en-US" dirty="0" err="1"/>
              <a:t>ylab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X and Y labels </a:t>
            </a:r>
          </a:p>
          <a:p>
            <a:r>
              <a:rPr lang="en-US" dirty="0" err="1"/>
              <a:t>ggtitle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Plot title</a:t>
            </a:r>
          </a:p>
          <a:p>
            <a:r>
              <a:rPr lang="en-US" dirty="0" err="1"/>
              <a:t>xlim</a:t>
            </a:r>
            <a:r>
              <a:rPr lang="en-US" dirty="0"/>
              <a:t>() &amp; </a:t>
            </a:r>
            <a:r>
              <a:rPr lang="en-US" dirty="0" err="1"/>
              <a:t>ylim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set limits on the x or y scale</a:t>
            </a:r>
          </a:p>
          <a:p>
            <a:r>
              <a:rPr lang="en-US" dirty="0"/>
              <a:t>Axis scale transformations</a:t>
            </a:r>
          </a:p>
          <a:p>
            <a:pPr lvl="1"/>
            <a:r>
              <a:rPr lang="en-US" dirty="0"/>
              <a:t>various transformations and limits to x &amp; y scales</a:t>
            </a:r>
          </a:p>
          <a:p>
            <a:pPr lvl="1"/>
            <a:r>
              <a:rPr lang="en-US" dirty="0"/>
              <a:t>specify and change axis labels</a:t>
            </a:r>
          </a:p>
          <a:p>
            <a:r>
              <a:rPr lang="en-US" dirty="0"/>
              <a:t>Color &amp; fill scales</a:t>
            </a:r>
          </a:p>
          <a:p>
            <a:pPr lvl="1"/>
            <a:r>
              <a:rPr lang="en-US" dirty="0"/>
              <a:t>Define colors and color schemes for line color and fill 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1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Labels &amp; Titles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725FA-8090-CA4E-908C-C33D07B4A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01" y="3147993"/>
            <a:ext cx="46482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3180B-790C-D94C-9946-8BB72652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02" y="1027906"/>
            <a:ext cx="4762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9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 scales &amp;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57436-AAF6-6941-B463-C3B6E5D8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1" y="3031120"/>
            <a:ext cx="67056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37E0A-8278-BE46-99F9-58266FBF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261" y="1221693"/>
            <a:ext cx="4762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2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Axis scales &amp; transformations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B3A10-7532-AB42-A98D-1854A4D33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764907"/>
            <a:ext cx="4610100" cy="64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62240F-22CE-5247-9F20-1A70A705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580507"/>
            <a:ext cx="47625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76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B442-92F2-FC4A-AC83-62FDBE6A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&amp; Fill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D271E-3911-9747-A00C-998FE53F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772"/>
          </a:xfrm>
        </p:spPr>
        <p:txBody>
          <a:bodyPr>
            <a:normAutofit/>
          </a:bodyPr>
          <a:lstStyle/>
          <a:p>
            <a:r>
              <a:rPr lang="en-US" dirty="0"/>
              <a:t>Can use to create different combinations of line or fill colors</a:t>
            </a:r>
          </a:p>
          <a:p>
            <a:r>
              <a:rPr lang="en-US" dirty="0" err="1"/>
              <a:t>scale_color_manual</a:t>
            </a:r>
            <a:r>
              <a:rPr lang="en-US" dirty="0"/>
              <a:t>()</a:t>
            </a:r>
          </a:p>
          <a:p>
            <a:r>
              <a:rPr lang="en-US" dirty="0" err="1"/>
              <a:t>scale_color_continuous</a:t>
            </a:r>
            <a:r>
              <a:rPr lang="en-US" dirty="0"/>
              <a:t>()</a:t>
            </a:r>
          </a:p>
          <a:p>
            <a:r>
              <a:rPr lang="en-US" dirty="0" err="1"/>
              <a:t>scale_color_brewer</a:t>
            </a:r>
            <a:r>
              <a:rPr lang="en-US" dirty="0"/>
              <a:t>()</a:t>
            </a:r>
          </a:p>
          <a:p>
            <a:r>
              <a:rPr lang="en-US" dirty="0" err="1"/>
              <a:t>scale_color_discrete</a:t>
            </a:r>
            <a:r>
              <a:rPr lang="en-US" dirty="0"/>
              <a:t>()</a:t>
            </a:r>
          </a:p>
          <a:p>
            <a:r>
              <a:rPr lang="en-US" dirty="0" err="1"/>
              <a:t>scale_color_gradient</a:t>
            </a:r>
            <a:r>
              <a:rPr lang="en-US" dirty="0"/>
              <a:t>()</a:t>
            </a:r>
          </a:p>
          <a:p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swap ”fill” for color to fill in objects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scale_fill_manual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52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&amp; Fill scales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C3BB96-3FF2-B44B-8E9F-2F254A424813}"/>
              </a:ext>
            </a:extLst>
          </p:cNvPr>
          <p:cNvGrpSpPr/>
          <p:nvPr/>
        </p:nvGrpSpPr>
        <p:grpSpPr>
          <a:xfrm>
            <a:off x="190018" y="902826"/>
            <a:ext cx="12001982" cy="5485838"/>
            <a:chOff x="190018" y="902826"/>
            <a:chExt cx="12001982" cy="54858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3F87B4-8229-6E43-8F8E-1E992287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018" y="2439245"/>
              <a:ext cx="5016500" cy="12065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BE22EE-B06B-524A-940C-2C3F41B4E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3926" y="902826"/>
              <a:ext cx="5208074" cy="54858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F2BB5E-7CA8-F943-931A-FA077B2E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018" y="4492987"/>
              <a:ext cx="6951562" cy="69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19512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text &amp; annotations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60" y="1926075"/>
            <a:ext cx="5406459" cy="4494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60" y="3012872"/>
            <a:ext cx="53594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32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2E80-48C6-074E-98A8-86B47115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plots with </a:t>
            </a:r>
            <a:r>
              <a:rPr lang="en-US" dirty="0" err="1"/>
              <a:t>ggsave</a:t>
            </a:r>
            <a:r>
              <a:rPr lang="en-US" dirty="0"/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5C8B6-A0B6-4E4A-A1F5-44DA9AEE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455" y="1739880"/>
            <a:ext cx="7632700" cy="10033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FF742FC-A77D-C746-81BA-B5C6742BB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53428"/>
            <a:ext cx="10515600" cy="2623534"/>
          </a:xfrm>
        </p:spPr>
        <p:txBody>
          <a:bodyPr/>
          <a:lstStyle/>
          <a:p>
            <a:r>
              <a:rPr lang="en-US" dirty="0"/>
              <a:t>filename = filename</a:t>
            </a:r>
          </a:p>
          <a:p>
            <a:r>
              <a:rPr lang="en-US" dirty="0"/>
              <a:t>plot = your plot</a:t>
            </a:r>
          </a:p>
          <a:p>
            <a:r>
              <a:rPr lang="en-US" dirty="0"/>
              <a:t>device = format: pdf, </a:t>
            </a:r>
            <a:r>
              <a:rPr lang="en-US" dirty="0" err="1"/>
              <a:t>png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path = directory to save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90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38" y="1051097"/>
            <a:ext cx="10116842" cy="58069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20238" y="0"/>
            <a:ext cx="953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http://www.ggplot2-exts.org/gallery/</a:t>
            </a:r>
          </a:p>
        </p:txBody>
      </p:sp>
    </p:spTree>
    <p:extLst>
      <p:ext uri="{BB962C8B-B14F-4D97-AF65-F5344CB8AC3E}">
        <p14:creationId xmlns:p14="http://schemas.microsoft.com/office/powerpoint/2010/main" val="318831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height vs age from Loblolly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4443" y="1366184"/>
            <a:ext cx="9442859" cy="5270479"/>
            <a:chOff x="1984443" y="1366184"/>
            <a:chExt cx="9442859" cy="52704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4290" y="1366184"/>
              <a:ext cx="5916173" cy="491788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443" y="6284068"/>
              <a:ext cx="8501440" cy="35259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546962" y="3525712"/>
              <a:ext cx="2880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Base Package .... </a:t>
              </a:r>
              <a:r>
                <a:rPr lang="en-US" sz="2400" dirty="0" err="1"/>
                <a:t>Eww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034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4FA0-337A-ED4B-A43D-E33EF9EB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create this graph with ggplot2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AD018-533D-C34B-AF97-6847EA697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4762500" cy="501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75486-DF5D-EA40-AAD6-2F4C64F9F6D1}"/>
              </a:ext>
            </a:extLst>
          </p:cNvPr>
          <p:cNvSpPr txBox="1"/>
          <p:nvPr/>
        </p:nvSpPr>
        <p:spPr>
          <a:xfrm>
            <a:off x="1088020" y="3437681"/>
            <a:ext cx="406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be using data in “</a:t>
            </a:r>
            <a:r>
              <a:rPr lang="en-US" dirty="0" err="1"/>
              <a:t>gene_metaplot.tsv</a:t>
            </a:r>
            <a:r>
              <a:rPr lang="en-US" dirty="0"/>
              <a:t>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8020" y="4630676"/>
            <a:ext cx="4727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Hint: you will have to manipulate the data frame</a:t>
            </a:r>
          </a:p>
          <a:p>
            <a:endParaRPr lang="en-US" dirty="0"/>
          </a:p>
          <a:p>
            <a:r>
              <a:rPr lang="en-US" dirty="0"/>
              <a:t>library(reshape2)</a:t>
            </a:r>
          </a:p>
        </p:txBody>
      </p:sp>
    </p:spTree>
    <p:extLst>
      <p:ext uri="{BB962C8B-B14F-4D97-AF65-F5344CB8AC3E}">
        <p14:creationId xmlns:p14="http://schemas.microsoft.com/office/powerpoint/2010/main" val="319354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4FA0-337A-ED4B-A43D-E33EF9EB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F0B49-D98B-3346-BB36-03BC35D230DB}"/>
              </a:ext>
            </a:extLst>
          </p:cNvPr>
          <p:cNvSpPr txBox="1"/>
          <p:nvPr/>
        </p:nvSpPr>
        <p:spPr>
          <a:xfrm>
            <a:off x="1807579" y="1585731"/>
            <a:ext cx="857684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library(ggplot2)</a:t>
            </a:r>
          </a:p>
          <a:p>
            <a:r>
              <a:rPr lang="en-US" sz="1400" dirty="0"/>
              <a:t>library(reshape2)</a:t>
            </a:r>
          </a:p>
          <a:p>
            <a:endParaRPr lang="en-US" sz="1400" dirty="0"/>
          </a:p>
          <a:p>
            <a:r>
              <a:rPr lang="en-US" sz="1400" dirty="0" err="1"/>
              <a:t>df</a:t>
            </a:r>
            <a:r>
              <a:rPr lang="en-US" sz="1400" dirty="0"/>
              <a:t> &lt;- </a:t>
            </a:r>
            <a:r>
              <a:rPr lang="en-US" sz="1400" dirty="0" err="1"/>
              <a:t>read.table</a:t>
            </a:r>
            <a:r>
              <a:rPr lang="en-US" sz="1400" dirty="0"/>
              <a:t>("gene_metaplot.</a:t>
            </a:r>
            <a:r>
              <a:rPr lang="en-US" sz="1400" dirty="0" err="1"/>
              <a:t>tsv</a:t>
            </a:r>
            <a:r>
              <a:rPr lang="en-US" sz="1400" dirty="0"/>
              <a:t>",header=</a:t>
            </a:r>
            <a:r>
              <a:rPr lang="en-US" sz="1400" dirty="0" err="1"/>
              <a:t>T,row.names</a:t>
            </a:r>
            <a:r>
              <a:rPr lang="en-US" sz="1400" dirty="0"/>
              <a:t>=1)</a:t>
            </a:r>
          </a:p>
          <a:p>
            <a:r>
              <a:rPr lang="en-US" sz="1400" dirty="0" err="1"/>
              <a:t>df</a:t>
            </a:r>
            <a:r>
              <a:rPr lang="en-US" sz="1400" dirty="0"/>
              <a:t> &lt;- melt(</a:t>
            </a:r>
            <a:r>
              <a:rPr lang="en-US" sz="1400" dirty="0" err="1"/>
              <a:t>df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df$Window</a:t>
            </a:r>
            <a:r>
              <a:rPr lang="en-US" sz="1400" dirty="0"/>
              <a:t> &lt;- c(1:60)</a:t>
            </a:r>
          </a:p>
          <a:p>
            <a:endParaRPr lang="en-US" sz="1400" dirty="0"/>
          </a:p>
          <a:p>
            <a:r>
              <a:rPr lang="en-US" sz="1400" dirty="0" err="1"/>
              <a:t>ggplot</a:t>
            </a:r>
            <a:r>
              <a:rPr lang="en-US" sz="1400" dirty="0"/>
              <a:t>(</a:t>
            </a:r>
            <a:r>
              <a:rPr lang="en-US" sz="1400" dirty="0" err="1"/>
              <a:t>df</a:t>
            </a:r>
            <a:r>
              <a:rPr lang="en-US" sz="1400" dirty="0"/>
              <a:t>, </a:t>
            </a:r>
            <a:r>
              <a:rPr lang="en-US" sz="1400" dirty="0" err="1"/>
              <a:t>aes</a:t>
            </a:r>
            <a:r>
              <a:rPr lang="en-US" sz="1400" dirty="0"/>
              <a:t>(x=Window, y=value, color=variable)) + </a:t>
            </a:r>
            <a:r>
              <a:rPr lang="en-US" sz="1400" dirty="0" err="1"/>
              <a:t>geom_line</a:t>
            </a:r>
            <a:r>
              <a:rPr lang="en-US" sz="1400" dirty="0"/>
              <a:t>(size=1) +</a:t>
            </a:r>
          </a:p>
          <a:p>
            <a:r>
              <a:rPr lang="en-US" sz="1400" dirty="0"/>
              <a:t>  theme(</a:t>
            </a:r>
            <a:r>
              <a:rPr lang="en-US" sz="1400" dirty="0" err="1"/>
              <a:t>panel.background</a:t>
            </a:r>
            <a:r>
              <a:rPr lang="en-US" sz="1400" dirty="0"/>
              <a:t>=</a:t>
            </a:r>
            <a:r>
              <a:rPr lang="en-US" sz="1400" dirty="0" err="1"/>
              <a:t>element_blank</a:t>
            </a:r>
            <a:r>
              <a:rPr lang="en-US" sz="1400" dirty="0"/>
              <a:t>(), </a:t>
            </a:r>
            <a:r>
              <a:rPr lang="en-US" sz="1400" dirty="0" err="1"/>
              <a:t>panel.grid</a:t>
            </a:r>
            <a:r>
              <a:rPr lang="en-US" sz="1400" dirty="0"/>
              <a:t>=</a:t>
            </a:r>
            <a:r>
              <a:rPr lang="en-US" sz="1400" dirty="0" err="1"/>
              <a:t>element_blank</a:t>
            </a:r>
            <a:r>
              <a:rPr lang="en-US" sz="1400" dirty="0"/>
              <a:t>(),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axis.text.y</a:t>
            </a:r>
            <a:r>
              <a:rPr lang="en-US" sz="1400" dirty="0"/>
              <a:t>=</a:t>
            </a:r>
            <a:r>
              <a:rPr lang="en-US" sz="1400" dirty="0" err="1"/>
              <a:t>element_text</a:t>
            </a:r>
            <a:r>
              <a:rPr lang="en-US" sz="1400" dirty="0"/>
              <a:t>(color="black"), </a:t>
            </a:r>
            <a:r>
              <a:rPr lang="en-US" sz="1400" dirty="0" err="1"/>
              <a:t>axis.text.x</a:t>
            </a:r>
            <a:r>
              <a:rPr lang="en-US" sz="1400" dirty="0"/>
              <a:t>=</a:t>
            </a:r>
            <a:r>
              <a:rPr lang="en-US" sz="1400" dirty="0" err="1"/>
              <a:t>element_text</a:t>
            </a:r>
            <a:r>
              <a:rPr lang="en-US" sz="1400" dirty="0"/>
              <a:t>(color="black"),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axis.ticks</a:t>
            </a:r>
            <a:r>
              <a:rPr lang="en-US" sz="1400" dirty="0"/>
              <a:t>=</a:t>
            </a:r>
            <a:r>
              <a:rPr lang="en-US" sz="1400" dirty="0" err="1"/>
              <a:t>element_line</a:t>
            </a:r>
            <a:r>
              <a:rPr lang="en-US" sz="1400" dirty="0"/>
              <a:t>(color="black"), </a:t>
            </a:r>
            <a:r>
              <a:rPr lang="en-US" sz="1400" dirty="0" err="1"/>
              <a:t>axis.title</a:t>
            </a:r>
            <a:r>
              <a:rPr lang="en-US" sz="1400" dirty="0"/>
              <a:t>=</a:t>
            </a:r>
            <a:r>
              <a:rPr lang="en-US" sz="1400" dirty="0" err="1"/>
              <a:t>element_text</a:t>
            </a:r>
            <a:r>
              <a:rPr lang="en-US" sz="1400" dirty="0"/>
              <a:t>(color="black"),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legend.position</a:t>
            </a:r>
            <a:r>
              <a:rPr lang="en-US" sz="1400" dirty="0"/>
              <a:t>="right", </a:t>
            </a:r>
            <a:r>
              <a:rPr lang="en-US" sz="1400" dirty="0" err="1"/>
              <a:t>axis.line</a:t>
            </a:r>
            <a:r>
              <a:rPr lang="en-US" sz="1400" dirty="0"/>
              <a:t>=</a:t>
            </a:r>
            <a:r>
              <a:rPr lang="en-US" sz="1400" dirty="0" err="1"/>
              <a:t>element_line</a:t>
            </a:r>
            <a:r>
              <a:rPr lang="en-US" sz="1400" dirty="0"/>
              <a:t>(color="black"))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ylab</a:t>
            </a:r>
            <a:r>
              <a:rPr lang="en-US" sz="1400" dirty="0"/>
              <a:t>("Weighted methylation") + 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xlab</a:t>
            </a:r>
            <a:r>
              <a:rPr lang="en-US" sz="1400" dirty="0"/>
              <a:t>("")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scale_y_continuous</a:t>
            </a:r>
            <a:r>
              <a:rPr lang="en-US" sz="1400" dirty="0"/>
              <a:t>(limits=c(0,1), expand=c(0,0), breaks=c(0.25,0.5,0.75,1),</a:t>
            </a:r>
          </a:p>
          <a:p>
            <a:r>
              <a:rPr lang="en-US" sz="1400" dirty="0"/>
              <a:t>                     labels=c("25%","50%","75%","100%"))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geom_vline</a:t>
            </a:r>
            <a:r>
              <a:rPr lang="en-US" sz="1400" dirty="0"/>
              <a:t>(</a:t>
            </a:r>
            <a:r>
              <a:rPr lang="en-US" sz="1400" dirty="0" err="1"/>
              <a:t>xintercept</a:t>
            </a:r>
            <a:r>
              <a:rPr lang="en-US" sz="1400" dirty="0"/>
              <a:t>=20, </a:t>
            </a:r>
            <a:r>
              <a:rPr lang="en-US" sz="1400" dirty="0" err="1"/>
              <a:t>linetype</a:t>
            </a:r>
            <a:r>
              <a:rPr lang="en-US" sz="1400" dirty="0"/>
              <a:t>="</a:t>
            </a:r>
            <a:r>
              <a:rPr lang="en-US" sz="1400" dirty="0" err="1"/>
              <a:t>longdash</a:t>
            </a:r>
            <a:r>
              <a:rPr lang="en-US" sz="1400" dirty="0"/>
              <a:t>", color="grey55")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geom_vline</a:t>
            </a:r>
            <a:r>
              <a:rPr lang="en-US" sz="1400" dirty="0"/>
              <a:t>(</a:t>
            </a:r>
            <a:r>
              <a:rPr lang="en-US" sz="1400" dirty="0" err="1"/>
              <a:t>xintercept</a:t>
            </a:r>
            <a:r>
              <a:rPr lang="en-US" sz="1400" dirty="0"/>
              <a:t>=40, </a:t>
            </a:r>
            <a:r>
              <a:rPr lang="en-US" sz="1400" dirty="0" err="1"/>
              <a:t>linetype</a:t>
            </a:r>
            <a:r>
              <a:rPr lang="en-US" sz="1400" dirty="0"/>
              <a:t>="</a:t>
            </a:r>
            <a:r>
              <a:rPr lang="en-US" sz="1400" dirty="0" err="1"/>
              <a:t>longdash</a:t>
            </a:r>
            <a:r>
              <a:rPr lang="en-US" sz="1400" dirty="0"/>
              <a:t>", color="grey55")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scale_x_continuous</a:t>
            </a:r>
            <a:r>
              <a:rPr lang="en-US" sz="1400" dirty="0"/>
              <a:t>(labels=c("-2000","TSS","TTS","+2000"), breaks=c(1, 20, 40, 60)) +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scale_color_manual</a:t>
            </a:r>
            <a:r>
              <a:rPr lang="en-US" sz="1400" dirty="0"/>
              <a:t>("</a:t>
            </a:r>
            <a:r>
              <a:rPr lang="en-US" sz="1400" dirty="0" err="1"/>
              <a:t>Context",values</a:t>
            </a:r>
            <a:r>
              <a:rPr lang="en-US" sz="1400" dirty="0"/>
              <a:t>=c("</a:t>
            </a:r>
            <a:r>
              <a:rPr lang="en-US" sz="1400" dirty="0" err="1"/>
              <a:t>blue","red","green</a:t>
            </a:r>
            <a:r>
              <a:rPr lang="en-US" sz="1400" dirty="0"/>
              <a:t>"))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1651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4FA0-337A-ED4B-A43D-E33EF9EB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create this graph with ggplot2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006" y="1496760"/>
            <a:ext cx="6110727" cy="50796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2427" y="3599458"/>
            <a:ext cx="4931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Will be using data in “</a:t>
            </a:r>
            <a:r>
              <a:rPr lang="en-US" dirty="0" err="1"/>
              <a:t>subcontext_methylation.tsv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0416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df</a:t>
            </a:r>
            <a:r>
              <a:rPr lang="en-US" dirty="0"/>
              <a:t> &lt;- </a:t>
            </a:r>
            <a:r>
              <a:rPr lang="en-US" dirty="0" err="1"/>
              <a:t>read.table</a:t>
            </a:r>
            <a:r>
              <a:rPr lang="en-US" dirty="0"/>
              <a:t>("subcontext_methylation.</a:t>
            </a:r>
            <a:r>
              <a:rPr lang="en-US" dirty="0" err="1"/>
              <a:t>tsv</a:t>
            </a:r>
            <a:r>
              <a:rPr lang="en-US" dirty="0"/>
              <a:t>",header=T)df2 &lt;- melt(</a:t>
            </a:r>
            <a:r>
              <a:rPr lang="en-US" dirty="0" err="1"/>
              <a:t>df</a:t>
            </a:r>
            <a:r>
              <a:rPr lang="en-US" dirty="0"/>
              <a:t>)df2$context &lt;- </a:t>
            </a:r>
            <a:r>
              <a:rPr lang="en-US" dirty="0" err="1"/>
              <a:t>row.names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)df2$order &lt;- </a:t>
            </a:r>
            <a:r>
              <a:rPr lang="en-US" dirty="0" err="1"/>
              <a:t>hclust</a:t>
            </a:r>
            <a:r>
              <a:rPr lang="en-US" dirty="0"/>
              <a:t>(</a:t>
            </a:r>
            <a:r>
              <a:rPr lang="en-US" dirty="0" err="1"/>
              <a:t>dist</a:t>
            </a:r>
            <a:r>
              <a:rPr lang="en-US" dirty="0"/>
              <a:t>((</a:t>
            </a:r>
            <a:r>
              <a:rPr lang="en-US" dirty="0" err="1"/>
              <a:t>df</a:t>
            </a:r>
            <a:r>
              <a:rPr lang="en-US" dirty="0"/>
              <a:t>)))$orderdf2$order2 &lt;- </a:t>
            </a:r>
            <a:r>
              <a:rPr lang="en-US" dirty="0" err="1"/>
              <a:t>rowSums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ggplot</a:t>
            </a:r>
            <a:r>
              <a:rPr lang="en-US" dirty="0"/>
              <a:t>(df2,aes(x=reorder(context,order2),y=reorder(</a:t>
            </a:r>
            <a:r>
              <a:rPr lang="en-US" dirty="0" err="1"/>
              <a:t>variable,order</a:t>
            </a:r>
            <a:r>
              <a:rPr lang="en-US" dirty="0"/>
              <a:t>),fill=value)) +  </a:t>
            </a:r>
            <a:r>
              <a:rPr lang="en-US" dirty="0" err="1"/>
              <a:t>geom_tile</a:t>
            </a:r>
            <a:r>
              <a:rPr lang="en-US" dirty="0"/>
              <a:t>() +  </a:t>
            </a:r>
            <a:r>
              <a:rPr lang="en-US" dirty="0" err="1"/>
              <a:t>scale_fill_continuous</a:t>
            </a:r>
            <a:r>
              <a:rPr lang="en-US" dirty="0"/>
              <a:t>("Methylation </a:t>
            </a:r>
            <a:r>
              <a:rPr lang="en-US" dirty="0" err="1"/>
              <a:t>Level",low</a:t>
            </a:r>
            <a:r>
              <a:rPr lang="en-US" dirty="0"/>
              <a:t>="</a:t>
            </a:r>
            <a:r>
              <a:rPr lang="en-US" dirty="0" err="1"/>
              <a:t>blue",high</a:t>
            </a:r>
            <a:r>
              <a:rPr lang="en-US" dirty="0"/>
              <a:t>="yellow") +  theme(</a:t>
            </a:r>
            <a:r>
              <a:rPr lang="en-US" dirty="0" err="1"/>
              <a:t>axis.text</a:t>
            </a:r>
            <a:r>
              <a:rPr lang="en-US" dirty="0"/>
              <a:t>=</a:t>
            </a:r>
            <a:r>
              <a:rPr lang="en-US" dirty="0" err="1"/>
              <a:t>element_text</a:t>
            </a:r>
            <a:r>
              <a:rPr lang="en-US" dirty="0"/>
              <a:t>(color="black"),        </a:t>
            </a:r>
            <a:r>
              <a:rPr lang="en-US" dirty="0" err="1"/>
              <a:t>axis.text.x</a:t>
            </a:r>
            <a:r>
              <a:rPr lang="en-US" dirty="0"/>
              <a:t>=</a:t>
            </a:r>
            <a:r>
              <a:rPr lang="en-US" dirty="0" err="1"/>
              <a:t>element_text</a:t>
            </a:r>
            <a:r>
              <a:rPr lang="en-US" dirty="0"/>
              <a:t>(color="</a:t>
            </a:r>
            <a:r>
              <a:rPr lang="en-US" dirty="0" err="1"/>
              <a:t>black",angle</a:t>
            </a:r>
            <a:r>
              <a:rPr lang="en-US" dirty="0"/>
              <a:t>=315,hjust=-0.2),        </a:t>
            </a:r>
            <a:r>
              <a:rPr lang="en-US" dirty="0" err="1"/>
              <a:t>axis.ticks</a:t>
            </a:r>
            <a:r>
              <a:rPr lang="en-US" dirty="0"/>
              <a:t>=</a:t>
            </a:r>
            <a:r>
              <a:rPr lang="en-US" dirty="0" err="1"/>
              <a:t>element_line</a:t>
            </a:r>
            <a:r>
              <a:rPr lang="en-US" dirty="0"/>
              <a:t>(color="black"),        </a:t>
            </a:r>
            <a:r>
              <a:rPr lang="en-US" dirty="0" err="1"/>
              <a:t>plot.title</a:t>
            </a:r>
            <a:r>
              <a:rPr lang="en-US" dirty="0"/>
              <a:t>=</a:t>
            </a:r>
            <a:r>
              <a:rPr lang="en-US" dirty="0" err="1"/>
              <a:t>element_text</a:t>
            </a:r>
            <a:r>
              <a:rPr lang="en-US" dirty="0"/>
              <a:t>(</a:t>
            </a:r>
            <a:r>
              <a:rPr lang="en-US" dirty="0" err="1"/>
              <a:t>hjust</a:t>
            </a:r>
            <a:r>
              <a:rPr lang="en-US" dirty="0"/>
              <a:t>=0.5)) +  </a:t>
            </a:r>
            <a:r>
              <a:rPr lang="en-US" dirty="0" err="1"/>
              <a:t>scale_y_discrete</a:t>
            </a:r>
            <a:r>
              <a:rPr lang="en-US" dirty="0"/>
              <a:t>(expand=c(0,0)) +  </a:t>
            </a:r>
            <a:r>
              <a:rPr lang="en-US" dirty="0" err="1"/>
              <a:t>scale_x_discrete</a:t>
            </a:r>
            <a:r>
              <a:rPr lang="en-US" dirty="0"/>
              <a:t>(expand=c(0,0)) +  </a:t>
            </a:r>
            <a:r>
              <a:rPr lang="en-US" dirty="0" err="1"/>
              <a:t>xlab</a:t>
            </a:r>
            <a:r>
              <a:rPr lang="en-US" dirty="0"/>
              <a:t>("Context") +  </a:t>
            </a:r>
            <a:r>
              <a:rPr lang="en-US" dirty="0" err="1"/>
              <a:t>ylab</a:t>
            </a:r>
            <a:r>
              <a:rPr lang="en-US" dirty="0"/>
              <a:t>("Sample") +   </a:t>
            </a:r>
            <a:r>
              <a:rPr lang="en-US" dirty="0" err="1"/>
              <a:t>ggtitle</a:t>
            </a:r>
            <a:r>
              <a:rPr lang="en-US" dirty="0"/>
              <a:t>("Genome-wide Methylation Level")</a:t>
            </a:r>
          </a:p>
        </p:txBody>
      </p:sp>
    </p:spTree>
    <p:extLst>
      <p:ext uri="{BB962C8B-B14F-4D97-AF65-F5344CB8AC3E}">
        <p14:creationId xmlns:p14="http://schemas.microsoft.com/office/powerpoint/2010/main" val="2129365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A0D7-9C71-4B45-A891-CDBF6AA5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07BD0-7FB5-E14B-94AF-C2658A8B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891" y="1366652"/>
            <a:ext cx="4762500" cy="501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1A3C25-B187-614B-975A-6A08C2210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891" y="1366652"/>
            <a:ext cx="4762500" cy="501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5CE997-B66B-DB46-93F2-0A113E42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096" y="1366652"/>
            <a:ext cx="4762500" cy="501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F3951D-B70B-5D4C-B89A-C240260CA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95520"/>
            <a:ext cx="3556000" cy="104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8A5C09-B090-6942-B71B-4F6C14258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95" y="2972370"/>
            <a:ext cx="4076700" cy="1003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6E8C44-6352-FE43-A2A1-90B85356E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99" y="2960795"/>
            <a:ext cx="57531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BEED-5284-5342-9C43-345142D4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Panel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1AF3E7-A1E1-0347-A0F7-C339DA39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899288"/>
            <a:ext cx="4762500" cy="501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47" y="2969388"/>
            <a:ext cx="62865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9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F2D5-566E-DB4A-BE70-8765E86B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make this graph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807" y="1301581"/>
            <a:ext cx="4998619" cy="5167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92" y="3504325"/>
            <a:ext cx="6231617" cy="77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7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56F1B-CE38-D144-865F-CFCBCEF6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792CE-8F1D-DE44-ADA7-20F8EBDB7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Grammer</a:t>
            </a:r>
            <a:r>
              <a:rPr lang="en-US" dirty="0"/>
              <a:t> of Graphics</a:t>
            </a:r>
          </a:p>
          <a:p>
            <a:pPr lvl="1"/>
            <a:r>
              <a:rPr lang="en-US" dirty="0"/>
              <a:t>Book by Leland Wilkinson</a:t>
            </a:r>
          </a:p>
          <a:p>
            <a:r>
              <a:rPr lang="en-US" dirty="0"/>
              <a:t>Attempts to create a “language” of graphics</a:t>
            </a:r>
          </a:p>
          <a:p>
            <a:pPr lvl="1"/>
            <a:r>
              <a:rPr lang="en-US" dirty="0"/>
              <a:t>Basic elements of a graph are like words</a:t>
            </a:r>
          </a:p>
          <a:p>
            <a:pPr lvl="1"/>
            <a:r>
              <a:rPr lang="en-US" dirty="0"/>
              <a:t>These can be pieced together to create plots</a:t>
            </a:r>
          </a:p>
          <a:p>
            <a:pPr lvl="1"/>
            <a:r>
              <a:rPr lang="en-US" dirty="0"/>
              <a:t>Incredibly flexible </a:t>
            </a:r>
          </a:p>
          <a:p>
            <a:r>
              <a:rPr lang="en-US" dirty="0"/>
              <a:t>This philosophy of graphics implemented in </a:t>
            </a:r>
            <a:r>
              <a:rPr lang="en-US" dirty="0" err="1"/>
              <a:t>ggplot</a:t>
            </a:r>
            <a:r>
              <a:rPr lang="en-US" dirty="0"/>
              <a:t>, later ggplot2</a:t>
            </a:r>
          </a:p>
          <a:p>
            <a:pPr lvl="1"/>
            <a:r>
              <a:rPr lang="en-US" dirty="0"/>
              <a:t>created by Hadley Wickham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334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4BB-FFD0-0541-8C72-305B01496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ggplot2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B07FB-1D54-5746-A79E-55ED047CC007}"/>
              </a:ext>
            </a:extLst>
          </p:cNvPr>
          <p:cNvSpPr txBox="1"/>
          <p:nvPr/>
        </p:nvSpPr>
        <p:spPr>
          <a:xfrm>
            <a:off x="970650" y="4159289"/>
            <a:ext cx="1346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92A7A6-126F-DF41-A018-0A9A131FD8AD}"/>
              </a:ext>
            </a:extLst>
          </p:cNvPr>
          <p:cNvSpPr txBox="1"/>
          <p:nvPr/>
        </p:nvSpPr>
        <p:spPr>
          <a:xfrm flipH="1">
            <a:off x="6603090" y="4232536"/>
            <a:ext cx="2843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Aesthetics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5CDA30-86CD-1849-B2C6-3B4FD318336E}"/>
              </a:ext>
            </a:extLst>
          </p:cNvPr>
          <p:cNvSpPr txBox="1"/>
          <p:nvPr/>
        </p:nvSpPr>
        <p:spPr>
          <a:xfrm>
            <a:off x="5517469" y="2176712"/>
            <a:ext cx="4852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Geometric Objects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B4DDB7-C08A-8045-83D6-E8EB495E10A7}"/>
              </a:ext>
            </a:extLst>
          </p:cNvPr>
          <p:cNvCxnSpPr>
            <a:cxnSpLocks/>
            <a:endCxn id="5" idx="3"/>
          </p:cNvCxnSpPr>
          <p:nvPr/>
        </p:nvCxnSpPr>
        <p:spPr>
          <a:xfrm>
            <a:off x="2847371" y="4648034"/>
            <a:ext cx="3755719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938C63-7756-A84B-9722-6054BFB9E91A}"/>
              </a:ext>
            </a:extLst>
          </p:cNvPr>
          <p:cNvSpPr txBox="1"/>
          <p:nvPr/>
        </p:nvSpPr>
        <p:spPr>
          <a:xfrm>
            <a:off x="2300957" y="3362838"/>
            <a:ext cx="2642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MAPPING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18316D-F431-AF46-8E08-5332A6A2BF00}"/>
              </a:ext>
            </a:extLst>
          </p:cNvPr>
          <p:cNvSpPr/>
          <p:nvPr/>
        </p:nvSpPr>
        <p:spPr>
          <a:xfrm>
            <a:off x="5648264" y="3090035"/>
            <a:ext cx="4572181" cy="33223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43B39A-7688-2644-B079-B0952FB709E4}"/>
              </a:ext>
            </a:extLst>
          </p:cNvPr>
          <p:cNvSpPr txBox="1"/>
          <p:nvPr/>
        </p:nvSpPr>
        <p:spPr>
          <a:xfrm>
            <a:off x="6494953" y="1826287"/>
            <a:ext cx="30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(Points, lines, bars, </a:t>
            </a:r>
            <a:r>
              <a:rPr lang="en-US" sz="2400" dirty="0" err="1"/>
              <a:t>etc</a:t>
            </a:r>
            <a:r>
              <a:rPr lang="en-US" sz="24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C8646-06F0-9345-952B-9AB2947BBE6B}"/>
              </a:ext>
            </a:extLst>
          </p:cNvPr>
          <p:cNvSpPr txBox="1"/>
          <p:nvPr/>
        </p:nvSpPr>
        <p:spPr>
          <a:xfrm>
            <a:off x="6708788" y="4915026"/>
            <a:ext cx="2469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(color, shape, size)</a:t>
            </a:r>
          </a:p>
        </p:txBody>
      </p:sp>
    </p:spTree>
    <p:extLst>
      <p:ext uri="{BB962C8B-B14F-4D97-AF65-F5344CB8AC3E}">
        <p14:creationId xmlns:p14="http://schemas.microsoft.com/office/powerpoint/2010/main" val="904661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1766</Words>
  <Application>Microsoft Macintosh PowerPoint</Application>
  <PresentationFormat>Widescreen</PresentationFormat>
  <Paragraphs>175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Plotting in R</vt:lpstr>
      <vt:lpstr>Plotting in R</vt:lpstr>
      <vt:lpstr>Load some data</vt:lpstr>
      <vt:lpstr>Plot height vs age from Loblolly</vt:lpstr>
      <vt:lpstr>Lattice</vt:lpstr>
      <vt:lpstr>Panel functions</vt:lpstr>
      <vt:lpstr>Try to make this graph</vt:lpstr>
      <vt:lpstr>ggplot2</vt:lpstr>
      <vt:lpstr>ggplot2</vt:lpstr>
      <vt:lpstr>Defining the data</vt:lpstr>
      <vt:lpstr>qplot()</vt:lpstr>
      <vt:lpstr>ggplot()</vt:lpstr>
      <vt:lpstr>Aesthetics</vt:lpstr>
      <vt:lpstr>Geometric objects ”geom"</vt:lpstr>
      <vt:lpstr>Geometric objects “geoms”</vt:lpstr>
      <vt:lpstr>Using aesthetics to convey data</vt:lpstr>
      <vt:lpstr>Using aesthetics to convey data</vt:lpstr>
      <vt:lpstr>position</vt:lpstr>
      <vt:lpstr>Try to make this graph</vt:lpstr>
      <vt:lpstr>Layering geometric objects</vt:lpstr>
      <vt:lpstr>Layering geometric objects</vt:lpstr>
      <vt:lpstr>Try to make this graph</vt:lpstr>
      <vt:lpstr>facet_grid()</vt:lpstr>
      <vt:lpstr>facet_grid()</vt:lpstr>
      <vt:lpstr>I need a break</vt:lpstr>
      <vt:lpstr>Step 4: Changing Themes</vt:lpstr>
      <vt:lpstr>themes: each defines some aspect of the graph that can be modified</vt:lpstr>
      <vt:lpstr>Elements</vt:lpstr>
      <vt:lpstr>theme()</vt:lpstr>
      <vt:lpstr>theme()</vt:lpstr>
      <vt:lpstr>Yet more stuff...</vt:lpstr>
      <vt:lpstr>Labels &amp; Titles </vt:lpstr>
      <vt:lpstr>Axis scales &amp; transformations</vt:lpstr>
      <vt:lpstr>Axis scales &amp; transformations</vt:lpstr>
      <vt:lpstr>Color &amp; Fill Scales</vt:lpstr>
      <vt:lpstr>Color &amp; Fill scales</vt:lpstr>
      <vt:lpstr>Adding text &amp; annotations</vt:lpstr>
      <vt:lpstr>Saving plots with ggsave()</vt:lpstr>
      <vt:lpstr>PowerPoint Presentation</vt:lpstr>
      <vt:lpstr>Try to create this graph with ggplot2</vt:lpstr>
      <vt:lpstr>Code</vt:lpstr>
      <vt:lpstr>Try to create this graph with ggplot2</vt:lpstr>
      <vt:lpstr>Code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Niederhuth</dc:creator>
  <cp:lastModifiedBy>Chad Niederhuth</cp:lastModifiedBy>
  <cp:revision>48</cp:revision>
  <dcterms:created xsi:type="dcterms:W3CDTF">2019-04-09T14:24:59Z</dcterms:created>
  <dcterms:modified xsi:type="dcterms:W3CDTF">2019-04-10T16:06:06Z</dcterms:modified>
</cp:coreProperties>
</file>